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7" r:id="rId2"/>
    <p:sldId id="258" r:id="rId3"/>
    <p:sldId id="411" r:id="rId4"/>
    <p:sldId id="412" r:id="rId5"/>
    <p:sldId id="359" r:id="rId6"/>
    <p:sldId id="263" r:id="rId7"/>
    <p:sldId id="425" r:id="rId8"/>
    <p:sldId id="428" r:id="rId9"/>
    <p:sldId id="435" r:id="rId10"/>
    <p:sldId id="429" r:id="rId11"/>
    <p:sldId id="430" r:id="rId12"/>
    <p:sldId id="436" r:id="rId13"/>
    <p:sldId id="437" r:id="rId14"/>
    <p:sldId id="438" r:id="rId15"/>
    <p:sldId id="406" r:id="rId16"/>
    <p:sldId id="413" r:id="rId17"/>
    <p:sldId id="405" r:id="rId18"/>
  </p:sldIdLst>
  <p:sldSz cx="9144000" cy="6858000" type="screen4x3"/>
  <p:notesSz cx="6797675" cy="9926638"/>
  <p:photoAlbum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A76BCB-3DA5-4125-BC1F-749DE97435B5}" v="16" dt="2026-01-08T11:24:05.5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5758FB7-9AC5-4552-8A53-C91805E547FA}" styleName="Kujunduslaad 1 – rõhk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Keskmine laad 4 – rõhk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74" d="100"/>
          <a:sy n="74" d="100"/>
        </p:scale>
        <p:origin x="108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ie Roos" userId="af55d74f-ee9f-4558-bc56-7f73d0eaf27a" providerId="ADAL" clId="{A18F1097-CAD5-48F6-9C52-26257102335D}"/>
    <pc:docChg chg="undo custSel addSld delSld modSld sldOrd">
      <pc:chgData name="Maie Roos" userId="af55d74f-ee9f-4558-bc56-7f73d0eaf27a" providerId="ADAL" clId="{A18F1097-CAD5-48F6-9C52-26257102335D}" dt="2026-01-20T07:26:58.232" v="593" actId="113"/>
      <pc:docMkLst>
        <pc:docMk/>
      </pc:docMkLst>
      <pc:sldChg chg="addSp delSp modSp mod setBg">
        <pc:chgData name="Maie Roos" userId="af55d74f-ee9f-4558-bc56-7f73d0eaf27a" providerId="ADAL" clId="{A18F1097-CAD5-48F6-9C52-26257102335D}" dt="2026-01-08T07:39:33.449" v="19" actId="26606"/>
        <pc:sldMkLst>
          <pc:docMk/>
          <pc:sldMk cId="3172413380" sldId="257"/>
        </pc:sldMkLst>
        <pc:spChg chg="mod">
          <ac:chgData name="Maie Roos" userId="af55d74f-ee9f-4558-bc56-7f73d0eaf27a" providerId="ADAL" clId="{A18F1097-CAD5-48F6-9C52-26257102335D}" dt="2026-01-08T07:39:33.449" v="19" actId="26606"/>
          <ac:spMkLst>
            <pc:docMk/>
            <pc:sldMk cId="3172413380" sldId="257"/>
            <ac:spMk id="6" creationId="{00000000-0000-0000-0000-000000000000}"/>
          </ac:spMkLst>
        </pc:spChg>
        <pc:picChg chg="add mod">
          <ac:chgData name="Maie Roos" userId="af55d74f-ee9f-4558-bc56-7f73d0eaf27a" providerId="ADAL" clId="{A18F1097-CAD5-48F6-9C52-26257102335D}" dt="2026-01-08T07:39:33.449" v="19" actId="26606"/>
          <ac:picMkLst>
            <pc:docMk/>
            <pc:sldMk cId="3172413380" sldId="257"/>
            <ac:picMk id="2" creationId="{05FD96EC-CD4A-1832-E8E1-643C91FCE9F1}"/>
          </ac:picMkLst>
        </pc:picChg>
      </pc:sldChg>
      <pc:sldChg chg="modSp mod">
        <pc:chgData name="Maie Roos" userId="af55d74f-ee9f-4558-bc56-7f73d0eaf27a" providerId="ADAL" clId="{A18F1097-CAD5-48F6-9C52-26257102335D}" dt="2026-01-08T08:37:54.043" v="89" actId="120"/>
        <pc:sldMkLst>
          <pc:docMk/>
          <pc:sldMk cId="1396843048" sldId="258"/>
        </pc:sldMkLst>
        <pc:spChg chg="mod">
          <ac:chgData name="Maie Roos" userId="af55d74f-ee9f-4558-bc56-7f73d0eaf27a" providerId="ADAL" clId="{A18F1097-CAD5-48F6-9C52-26257102335D}" dt="2026-01-08T08:37:54.043" v="89" actId="120"/>
          <ac:spMkLst>
            <pc:docMk/>
            <pc:sldMk cId="1396843048" sldId="258"/>
            <ac:spMk id="3" creationId="{00000000-0000-0000-0000-000000000000}"/>
          </ac:spMkLst>
        </pc:spChg>
      </pc:sldChg>
      <pc:sldChg chg="add">
        <pc:chgData name="Maie Roos" userId="af55d74f-ee9f-4558-bc56-7f73d0eaf27a" providerId="ADAL" clId="{A18F1097-CAD5-48F6-9C52-26257102335D}" dt="2026-01-08T10:47:58.739" v="91"/>
        <pc:sldMkLst>
          <pc:docMk/>
          <pc:sldMk cId="3023865210" sldId="263"/>
        </pc:sldMkLst>
      </pc:sldChg>
      <pc:sldChg chg="modSp add mod">
        <pc:chgData name="Maie Roos" userId="af55d74f-ee9f-4558-bc56-7f73d0eaf27a" providerId="ADAL" clId="{A18F1097-CAD5-48F6-9C52-26257102335D}" dt="2026-01-20T07:26:23.644" v="592" actId="20577"/>
        <pc:sldMkLst>
          <pc:docMk/>
          <pc:sldMk cId="1450860850" sldId="359"/>
        </pc:sldMkLst>
        <pc:spChg chg="mod">
          <ac:chgData name="Maie Roos" userId="af55d74f-ee9f-4558-bc56-7f73d0eaf27a" providerId="ADAL" clId="{A18F1097-CAD5-48F6-9C52-26257102335D}" dt="2026-01-08T11:22:30.954" v="573" actId="255"/>
          <ac:spMkLst>
            <pc:docMk/>
            <pc:sldMk cId="1450860850" sldId="359"/>
            <ac:spMk id="2" creationId="{00000000-0000-0000-0000-000000000000}"/>
          </ac:spMkLst>
        </pc:spChg>
        <pc:spChg chg="mod">
          <ac:chgData name="Maie Roos" userId="af55d74f-ee9f-4558-bc56-7f73d0eaf27a" providerId="ADAL" clId="{A18F1097-CAD5-48F6-9C52-26257102335D}" dt="2026-01-20T07:26:19.476" v="590" actId="20577"/>
          <ac:spMkLst>
            <pc:docMk/>
            <pc:sldMk cId="1450860850" sldId="359"/>
            <ac:spMk id="7" creationId="{00000000-0000-0000-0000-000000000000}"/>
          </ac:spMkLst>
        </pc:spChg>
        <pc:graphicFrameChg chg="modGraphic">
          <ac:chgData name="Maie Roos" userId="af55d74f-ee9f-4558-bc56-7f73d0eaf27a" providerId="ADAL" clId="{A18F1097-CAD5-48F6-9C52-26257102335D}" dt="2026-01-20T07:26:23.644" v="592" actId="20577"/>
          <ac:graphicFrameMkLst>
            <pc:docMk/>
            <pc:sldMk cId="1450860850" sldId="359"/>
            <ac:graphicFrameMk id="3" creationId="{00000000-0000-0000-0000-000000000000}"/>
          </ac:graphicFrameMkLst>
        </pc:graphicFrameChg>
      </pc:sldChg>
      <pc:sldChg chg="modSp mod">
        <pc:chgData name="Maie Roos" userId="af55d74f-ee9f-4558-bc56-7f73d0eaf27a" providerId="ADAL" clId="{A18F1097-CAD5-48F6-9C52-26257102335D}" dt="2026-01-08T11:06:23.946" v="470" actId="113"/>
        <pc:sldMkLst>
          <pc:docMk/>
          <pc:sldMk cId="3671538792" sldId="406"/>
        </pc:sldMkLst>
        <pc:spChg chg="mod">
          <ac:chgData name="Maie Roos" userId="af55d74f-ee9f-4558-bc56-7f73d0eaf27a" providerId="ADAL" clId="{A18F1097-CAD5-48F6-9C52-26257102335D}" dt="2026-01-08T10:59:50.368" v="334" actId="20577"/>
          <ac:spMkLst>
            <pc:docMk/>
            <pc:sldMk cId="3671538792" sldId="406"/>
            <ac:spMk id="2" creationId="{00000000-0000-0000-0000-000000000000}"/>
          </ac:spMkLst>
        </pc:spChg>
        <pc:spChg chg="mod">
          <ac:chgData name="Maie Roos" userId="af55d74f-ee9f-4558-bc56-7f73d0eaf27a" providerId="ADAL" clId="{A18F1097-CAD5-48F6-9C52-26257102335D}" dt="2026-01-08T11:06:23.946" v="470" actId="113"/>
          <ac:spMkLst>
            <pc:docMk/>
            <pc:sldMk cId="3671538792" sldId="406"/>
            <ac:spMk id="3" creationId="{00000000-0000-0000-0000-000000000000}"/>
          </ac:spMkLst>
        </pc:spChg>
      </pc:sldChg>
      <pc:sldChg chg="del">
        <pc:chgData name="Maie Roos" userId="af55d74f-ee9f-4558-bc56-7f73d0eaf27a" providerId="ADAL" clId="{A18F1097-CAD5-48F6-9C52-26257102335D}" dt="2026-01-08T07:40:03.106" v="20" actId="2696"/>
        <pc:sldMkLst>
          <pc:docMk/>
          <pc:sldMk cId="2323544210" sldId="407"/>
        </pc:sldMkLst>
      </pc:sldChg>
      <pc:sldChg chg="del">
        <pc:chgData name="Maie Roos" userId="af55d74f-ee9f-4558-bc56-7f73d0eaf27a" providerId="ADAL" clId="{A18F1097-CAD5-48F6-9C52-26257102335D}" dt="2026-01-08T07:40:06.042" v="21" actId="2696"/>
        <pc:sldMkLst>
          <pc:docMk/>
          <pc:sldMk cId="1274609730" sldId="408"/>
        </pc:sldMkLst>
      </pc:sldChg>
      <pc:sldChg chg="del">
        <pc:chgData name="Maie Roos" userId="af55d74f-ee9f-4558-bc56-7f73d0eaf27a" providerId="ADAL" clId="{A18F1097-CAD5-48F6-9C52-26257102335D}" dt="2026-01-08T07:40:08.964" v="22" actId="2696"/>
        <pc:sldMkLst>
          <pc:docMk/>
          <pc:sldMk cId="1906241954" sldId="409"/>
        </pc:sldMkLst>
      </pc:sldChg>
      <pc:sldChg chg="del">
        <pc:chgData name="Maie Roos" userId="af55d74f-ee9f-4558-bc56-7f73d0eaf27a" providerId="ADAL" clId="{A18F1097-CAD5-48F6-9C52-26257102335D}" dt="2026-01-08T07:40:11.125" v="23" actId="2696"/>
        <pc:sldMkLst>
          <pc:docMk/>
          <pc:sldMk cId="4247280548" sldId="410"/>
        </pc:sldMkLst>
      </pc:sldChg>
      <pc:sldChg chg="ord">
        <pc:chgData name="Maie Roos" userId="af55d74f-ee9f-4558-bc56-7f73d0eaf27a" providerId="ADAL" clId="{A18F1097-CAD5-48F6-9C52-26257102335D}" dt="2026-01-08T11:24:56.595" v="587"/>
        <pc:sldMkLst>
          <pc:docMk/>
          <pc:sldMk cId="2352412336" sldId="411"/>
        </pc:sldMkLst>
      </pc:sldChg>
      <pc:sldChg chg="ord">
        <pc:chgData name="Maie Roos" userId="af55d74f-ee9f-4558-bc56-7f73d0eaf27a" providerId="ADAL" clId="{A18F1097-CAD5-48F6-9C52-26257102335D}" dt="2026-01-08T11:25:02.707" v="589"/>
        <pc:sldMkLst>
          <pc:docMk/>
          <pc:sldMk cId="1572351727" sldId="412"/>
        </pc:sldMkLst>
      </pc:sldChg>
      <pc:sldChg chg="modSp mod">
        <pc:chgData name="Maie Roos" userId="af55d74f-ee9f-4558-bc56-7f73d0eaf27a" providerId="ADAL" clId="{A18F1097-CAD5-48F6-9C52-26257102335D}" dt="2026-01-20T07:26:58.232" v="593" actId="113"/>
        <pc:sldMkLst>
          <pc:docMk/>
          <pc:sldMk cId="2940754198" sldId="413"/>
        </pc:sldMkLst>
        <pc:spChg chg="mod">
          <ac:chgData name="Maie Roos" userId="af55d74f-ee9f-4558-bc56-7f73d0eaf27a" providerId="ADAL" clId="{A18F1097-CAD5-48F6-9C52-26257102335D}" dt="2026-01-08T11:04:15.586" v="465" actId="20577"/>
          <ac:spMkLst>
            <pc:docMk/>
            <pc:sldMk cId="2940754198" sldId="413"/>
            <ac:spMk id="2" creationId="{00000000-0000-0000-0000-000000000000}"/>
          </ac:spMkLst>
        </pc:spChg>
        <pc:spChg chg="mod">
          <ac:chgData name="Maie Roos" userId="af55d74f-ee9f-4558-bc56-7f73d0eaf27a" providerId="ADAL" clId="{A18F1097-CAD5-48F6-9C52-26257102335D}" dt="2026-01-20T07:26:58.232" v="593" actId="113"/>
          <ac:spMkLst>
            <pc:docMk/>
            <pc:sldMk cId="2940754198" sldId="413"/>
            <ac:spMk id="3" creationId="{00000000-0000-0000-0000-000000000000}"/>
          </ac:spMkLst>
        </pc:spChg>
        <pc:graphicFrameChg chg="modGraphic">
          <ac:chgData name="Maie Roos" userId="af55d74f-ee9f-4558-bc56-7f73d0eaf27a" providerId="ADAL" clId="{A18F1097-CAD5-48F6-9C52-26257102335D}" dt="2026-01-08T11:10:55.453" v="533" actId="20577"/>
          <ac:graphicFrameMkLst>
            <pc:docMk/>
            <pc:sldMk cId="2940754198" sldId="413"/>
            <ac:graphicFrameMk id="5" creationId="{00000000-0000-0000-0000-000000000000}"/>
          </ac:graphicFrameMkLst>
        </pc:graphicFrameChg>
      </pc:sldChg>
      <pc:sldChg chg="modSp del mod">
        <pc:chgData name="Maie Roos" userId="af55d74f-ee9f-4558-bc56-7f73d0eaf27a" providerId="ADAL" clId="{A18F1097-CAD5-48F6-9C52-26257102335D}" dt="2026-01-08T11:15:43.613" v="538" actId="2696"/>
        <pc:sldMkLst>
          <pc:docMk/>
          <pc:sldMk cId="1088110719" sldId="414"/>
        </pc:sldMkLst>
      </pc:sldChg>
      <pc:sldChg chg="del">
        <pc:chgData name="Maie Roos" userId="af55d74f-ee9f-4558-bc56-7f73d0eaf27a" providerId="ADAL" clId="{A18F1097-CAD5-48F6-9C52-26257102335D}" dt="2026-01-08T07:40:15.667" v="24" actId="2696"/>
        <pc:sldMkLst>
          <pc:docMk/>
          <pc:sldMk cId="2900815380" sldId="415"/>
        </pc:sldMkLst>
      </pc:sldChg>
      <pc:sldChg chg="modSp new del mod">
        <pc:chgData name="Maie Roos" userId="af55d74f-ee9f-4558-bc56-7f73d0eaf27a" providerId="ADAL" clId="{A18F1097-CAD5-48F6-9C52-26257102335D}" dt="2026-01-08T11:15:49.269" v="539" actId="2696"/>
        <pc:sldMkLst>
          <pc:docMk/>
          <pc:sldMk cId="4243313193" sldId="415"/>
        </pc:sldMkLst>
      </pc:sldChg>
      <pc:sldChg chg="modSp add mod">
        <pc:chgData name="Maie Roos" userId="af55d74f-ee9f-4558-bc56-7f73d0eaf27a" providerId="ADAL" clId="{A18F1097-CAD5-48F6-9C52-26257102335D}" dt="2026-01-08T11:22:51.536" v="583" actId="20577"/>
        <pc:sldMkLst>
          <pc:docMk/>
          <pc:sldMk cId="3083018968" sldId="425"/>
        </pc:sldMkLst>
        <pc:spChg chg="mod">
          <ac:chgData name="Maie Roos" userId="af55d74f-ee9f-4558-bc56-7f73d0eaf27a" providerId="ADAL" clId="{A18F1097-CAD5-48F6-9C52-26257102335D}" dt="2026-01-08T11:22:51.536" v="583" actId="20577"/>
          <ac:spMkLst>
            <pc:docMk/>
            <pc:sldMk cId="3083018968" sldId="425"/>
            <ac:spMk id="2" creationId="{00000000-0000-0000-0000-000000000000}"/>
          </ac:spMkLst>
        </pc:spChg>
        <pc:spChg chg="mod">
          <ac:chgData name="Maie Roos" userId="af55d74f-ee9f-4558-bc56-7f73d0eaf27a" providerId="ADAL" clId="{A18F1097-CAD5-48F6-9C52-26257102335D}" dt="2026-01-08T11:22:02.093" v="571" actId="20577"/>
          <ac:spMkLst>
            <pc:docMk/>
            <pc:sldMk cId="3083018968" sldId="425"/>
            <ac:spMk id="3" creationId="{00000000-0000-0000-0000-000000000000}"/>
          </ac:spMkLst>
        </pc:spChg>
      </pc:sldChg>
      <pc:sldChg chg="add">
        <pc:chgData name="Maie Roos" userId="af55d74f-ee9f-4558-bc56-7f73d0eaf27a" providerId="ADAL" clId="{A18F1097-CAD5-48F6-9C52-26257102335D}" dt="2026-01-08T10:48:36.345" v="93"/>
        <pc:sldMkLst>
          <pc:docMk/>
          <pc:sldMk cId="3699210622" sldId="428"/>
        </pc:sldMkLst>
      </pc:sldChg>
      <pc:sldChg chg="add">
        <pc:chgData name="Maie Roos" userId="af55d74f-ee9f-4558-bc56-7f73d0eaf27a" providerId="ADAL" clId="{A18F1097-CAD5-48F6-9C52-26257102335D}" dt="2026-01-08T10:49:25.060" v="94"/>
        <pc:sldMkLst>
          <pc:docMk/>
          <pc:sldMk cId="900498267" sldId="429"/>
        </pc:sldMkLst>
      </pc:sldChg>
      <pc:sldChg chg="add">
        <pc:chgData name="Maie Roos" userId="af55d74f-ee9f-4558-bc56-7f73d0eaf27a" providerId="ADAL" clId="{A18F1097-CAD5-48F6-9C52-26257102335D}" dt="2026-01-08T10:49:37.780" v="95"/>
        <pc:sldMkLst>
          <pc:docMk/>
          <pc:sldMk cId="3514536155" sldId="430"/>
        </pc:sldMkLst>
      </pc:sldChg>
      <pc:sldChg chg="modSp add mod">
        <pc:chgData name="Maie Roos" userId="af55d74f-ee9f-4558-bc56-7f73d0eaf27a" providerId="ADAL" clId="{A18F1097-CAD5-48F6-9C52-26257102335D}" dt="2026-01-08T11:24:26.135" v="585" actId="20577"/>
        <pc:sldMkLst>
          <pc:docMk/>
          <pc:sldMk cId="846511596" sldId="435"/>
        </pc:sldMkLst>
        <pc:spChg chg="mod">
          <ac:chgData name="Maie Roos" userId="af55d74f-ee9f-4558-bc56-7f73d0eaf27a" providerId="ADAL" clId="{A18F1097-CAD5-48F6-9C52-26257102335D}" dt="2026-01-08T11:24:26.135" v="585" actId="20577"/>
          <ac:spMkLst>
            <pc:docMk/>
            <pc:sldMk cId="846511596" sldId="435"/>
            <ac:spMk id="3" creationId="{00000000-0000-0000-0000-000000000000}"/>
          </ac:spMkLst>
        </pc:spChg>
      </pc:sldChg>
      <pc:sldChg chg="add">
        <pc:chgData name="Maie Roos" userId="af55d74f-ee9f-4558-bc56-7f73d0eaf27a" providerId="ADAL" clId="{A18F1097-CAD5-48F6-9C52-26257102335D}" dt="2026-01-08T10:50:17.685" v="96"/>
        <pc:sldMkLst>
          <pc:docMk/>
          <pc:sldMk cId="1586712471" sldId="436"/>
        </pc:sldMkLst>
      </pc:sldChg>
      <pc:sldChg chg="add">
        <pc:chgData name="Maie Roos" userId="af55d74f-ee9f-4558-bc56-7f73d0eaf27a" providerId="ADAL" clId="{A18F1097-CAD5-48F6-9C52-26257102335D}" dt="2026-01-08T10:50:27.801" v="97"/>
        <pc:sldMkLst>
          <pc:docMk/>
          <pc:sldMk cId="2974868790" sldId="437"/>
        </pc:sldMkLst>
      </pc:sldChg>
      <pc:sldChg chg="modSp add mod">
        <pc:chgData name="Maie Roos" userId="af55d74f-ee9f-4558-bc56-7f73d0eaf27a" providerId="ADAL" clId="{A18F1097-CAD5-48F6-9C52-26257102335D}" dt="2026-01-08T10:59:18.484" v="326" actId="113"/>
        <pc:sldMkLst>
          <pc:docMk/>
          <pc:sldMk cId="574009082" sldId="438"/>
        </pc:sldMkLst>
        <pc:spChg chg="mod">
          <ac:chgData name="Maie Roos" userId="af55d74f-ee9f-4558-bc56-7f73d0eaf27a" providerId="ADAL" clId="{A18F1097-CAD5-48F6-9C52-26257102335D}" dt="2026-01-08T10:59:18.484" v="326" actId="113"/>
          <ac:spMkLst>
            <pc:docMk/>
            <pc:sldMk cId="574009082" sldId="438"/>
            <ac:spMk id="3" creationId="{BBEB9E0B-D730-16C9-AE27-C744C980F7F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8B11DA-4DF2-4904-8837-EB15A9F65FB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F53B6D-0756-4C72-B45A-7E85A295A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76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20.01.2026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66812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20.01.2026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43442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20.01.2026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46962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20.01.2026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292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20.01.2026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99111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20.01.2026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81980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20.01.2026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67942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20.01.2026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3525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20.01.2026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89330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20.01.2026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66829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09D3-F91F-4CC1-9A9D-A586C32A0736}" type="datetimeFigureOut">
              <a:rPr lang="et-EE" smtClean="0"/>
              <a:t>20.01.2026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61918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309D3-F91F-4CC1-9A9D-A586C32A0736}" type="datetimeFigureOut">
              <a:rPr lang="et-EE" smtClean="0"/>
              <a:t>20.01.2026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24657-6B79-45A1-AB8A-8C143AA1A3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691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iigiteataja.ee/akt/128062025006" TargetMode="External"/><Relationship Id="rId2" Type="http://schemas.openxmlformats.org/officeDocument/2006/relationships/hyperlink" Target="https://www.riigiteataja.ee/akt/11308202500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11560" y="3429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t-EE" dirty="0">
                <a:latin typeface="Comic Sans MS" panose="030F0702030302020204" pitchFamily="66" charset="0"/>
              </a:rPr>
              <a:t>MLA Viimsi Lasteaiad</a:t>
            </a:r>
            <a:br>
              <a:rPr lang="et-EE" dirty="0">
                <a:latin typeface="Comic Sans MS" panose="030F0702030302020204" pitchFamily="66" charset="0"/>
              </a:rPr>
            </a:br>
            <a:r>
              <a:rPr lang="et-EE" dirty="0">
                <a:latin typeface="Comic Sans MS" panose="030F0702030302020204" pitchFamily="66" charset="0"/>
              </a:rPr>
              <a:t>üldhoolekogu</a:t>
            </a:r>
            <a:br>
              <a:rPr lang="et-EE" dirty="0">
                <a:latin typeface="Comic Sans MS" panose="030F0702030302020204" pitchFamily="66" charset="0"/>
              </a:rPr>
            </a:br>
            <a:r>
              <a:rPr lang="et-EE" dirty="0">
                <a:latin typeface="Comic Sans MS" panose="030F0702030302020204" pitchFamily="66" charset="0"/>
              </a:rPr>
              <a:t>8.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t-EE" dirty="0">
                <a:latin typeface="Comic Sans MS" panose="030F0702030302020204" pitchFamily="66" charset="0"/>
              </a:rPr>
              <a:t>jaanuar 20</a:t>
            </a:r>
            <a:r>
              <a:rPr lang="en-GB" dirty="0">
                <a:latin typeface="Comic Sans MS" panose="030F0702030302020204" pitchFamily="66" charset="0"/>
              </a:rPr>
              <a:t>2</a:t>
            </a:r>
            <a:r>
              <a:rPr lang="et-EE" dirty="0">
                <a:latin typeface="Comic Sans MS" panose="030F0702030302020204" pitchFamily="66" charset="0"/>
              </a:rPr>
              <a:t>6</a:t>
            </a:r>
          </a:p>
        </p:txBody>
      </p:sp>
      <p:pic>
        <p:nvPicPr>
          <p:cNvPr id="2" name="Google Shape;139;p10" descr="C:\Users\Maie\Desktop\MLA LOGOD (Presentation) (1).png">
            <a:extLst>
              <a:ext uri="{FF2B5EF4-FFF2-40B4-BE49-F238E27FC236}">
                <a16:creationId xmlns:a16="http://schemas.microsoft.com/office/drawing/2014/main" id="{05FD96EC-CD4A-1832-E8E1-643C91FCE9F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796136" y="5301208"/>
            <a:ext cx="2520280" cy="13300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2413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sz="4000" u="sng" dirty="0"/>
              <a:t>MLA </a:t>
            </a:r>
            <a:r>
              <a:rPr lang="et-EE" sz="4000" u="sng" dirty="0"/>
              <a:t>Viimsi Lasteaiad  2025/2026 õppeaasta teema</a:t>
            </a:r>
            <a:r>
              <a:rPr lang="en-GB" sz="4000" u="sng" dirty="0"/>
              <a:t> </a:t>
            </a:r>
            <a:r>
              <a:rPr lang="en-GB" sz="4000" u="sng" dirty="0" err="1"/>
              <a:t>ja</a:t>
            </a:r>
            <a:r>
              <a:rPr lang="et-EE" sz="4000" u="sng" dirty="0"/>
              <a:t> eesmärgid (1):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t-EE" dirty="0"/>
              <a:t>MLA Viimsi Lasteaiad arengukava 2024-2027 tegevuskava alusel põhieesmärgid 2025/2026 õppeaastaks:</a:t>
            </a:r>
          </a:p>
          <a:p>
            <a:pPr marL="0" indent="0">
              <a:buNone/>
            </a:pPr>
            <a:r>
              <a:rPr lang="et-EE" b="1" dirty="0"/>
              <a:t>Tugevuste </a:t>
            </a:r>
            <a:r>
              <a:rPr lang="et-EE" b="1" dirty="0" err="1"/>
              <a:t>võimestamise</a:t>
            </a:r>
            <a:r>
              <a:rPr lang="et-EE" b="1" dirty="0"/>
              <a:t> aasta.  Lasteaia põhiväärtus - omanäolisus</a:t>
            </a:r>
            <a:endParaRPr lang="et-EE" dirty="0"/>
          </a:p>
          <a:p>
            <a:pPr marL="0" indent="0">
              <a:buNone/>
            </a:pPr>
            <a:r>
              <a:rPr lang="et-EE" sz="3600" dirty="0"/>
              <a:t>Teema: </a:t>
            </a:r>
          </a:p>
          <a:p>
            <a:pPr marL="0" indent="0">
              <a:buNone/>
            </a:pPr>
            <a:r>
              <a:rPr lang="et-EE" sz="3600" dirty="0">
                <a:solidFill>
                  <a:srgbClr val="FF0000"/>
                </a:solidFill>
              </a:rPr>
              <a:t>„LAPSED LOEVAD“</a:t>
            </a:r>
          </a:p>
          <a:p>
            <a:pPr marL="0" indent="0">
              <a:buNone/>
            </a:pPr>
            <a:r>
              <a:rPr lang="et-EE" dirty="0"/>
              <a:t>Õppeaasta eesmärgid:</a:t>
            </a:r>
          </a:p>
          <a:p>
            <a:pPr marL="0" indent="0">
              <a:buNone/>
            </a:pPr>
            <a:r>
              <a:rPr lang="et-EE" sz="2000" b="1" dirty="0"/>
              <a:t>Laps</a:t>
            </a:r>
            <a:endParaRPr lang="et-EE" sz="2000" dirty="0"/>
          </a:p>
          <a:p>
            <a:pPr marL="0" lvl="0" indent="0">
              <a:buNone/>
            </a:pPr>
            <a:r>
              <a:rPr lang="et-EE" sz="2000" dirty="0"/>
              <a:t>- Toetada laste huvi lugemise ja raamatute vastu, kujundades lugemisharjumust läbi mitmekesiste lugemis- ja jutustamistegevuste.</a:t>
            </a:r>
          </a:p>
          <a:p>
            <a:pPr marL="0" lvl="0" indent="0">
              <a:buNone/>
            </a:pPr>
            <a:r>
              <a:rPr lang="et-EE" sz="2000" dirty="0"/>
              <a:t>- Arvestada laste arvamuse, huvide ja eripäradega õppe- ja kasvatustegevuste planeerimisel, andes lastele võimalusi oma häält ja ideid väljendada. Laste ettepanekud ja aktiivne osalus peegelduvad igapäevastes tegevustes.</a:t>
            </a:r>
          </a:p>
          <a:p>
            <a:pPr marL="0" lvl="0" indent="0">
              <a:buNone/>
            </a:pPr>
            <a:r>
              <a:rPr lang="et-EE" sz="2000" dirty="0"/>
              <a:t>- </a:t>
            </a:r>
            <a:r>
              <a:rPr lang="et-EE" sz="1800" b="1" dirty="0"/>
              <a:t>Õpetaja ja meeskond</a:t>
            </a:r>
            <a:endParaRPr lang="et-EE" sz="1800" dirty="0"/>
          </a:p>
          <a:p>
            <a:pPr marL="0" lvl="0" indent="0">
              <a:buNone/>
            </a:pPr>
            <a:r>
              <a:rPr lang="et-EE" sz="1800" dirty="0"/>
              <a:t>- Kaardistada ja teha nähtavaks iga maja tugevused ja omanäolisus</a:t>
            </a:r>
          </a:p>
          <a:p>
            <a:pPr marL="0" lvl="0" indent="0">
              <a:buNone/>
            </a:pPr>
            <a:r>
              <a:rPr lang="et-EE" sz="1800" dirty="0"/>
              <a:t>- Toetada professionaalset arengut, pakkudes võimalusi parimate praktikate jagamiseks (õpilõunad).</a:t>
            </a:r>
          </a:p>
          <a:p>
            <a:pPr marL="0" lvl="0" indent="0">
              <a:buNone/>
            </a:pPr>
            <a:r>
              <a:rPr lang="et-EE" sz="1800" dirty="0"/>
              <a:t>- Katsetada ja rakendada tehisaru (TI-hüpe) võimalusi lasteaiatöös.</a:t>
            </a:r>
          </a:p>
          <a:p>
            <a:pPr marL="0" lvl="0" indent="0">
              <a:buNone/>
            </a:pPr>
            <a:r>
              <a:rPr lang="et-EE" sz="1800" dirty="0"/>
              <a:t>- Muu emakeelega laste toetamine, eesti keele lisategevused.</a:t>
            </a:r>
          </a:p>
          <a:p>
            <a:pPr marL="0" lvl="0" indent="0">
              <a:buNone/>
            </a:pPr>
            <a:r>
              <a:rPr lang="et-EE" sz="1800" dirty="0"/>
              <a:t>- Tugimeeskonna nõustav roll, et õpetaja oleks eestvedaja tegevustes ja koostöös lapsevanemaga.</a:t>
            </a:r>
          </a:p>
          <a:p>
            <a:pPr marL="0" indent="0" fontAlgn="base">
              <a:buNone/>
            </a:pPr>
            <a:endParaRPr lang="et-EE" sz="2400" dirty="0"/>
          </a:p>
          <a:p>
            <a:pPr marL="0" indent="0">
              <a:buNone/>
            </a:pPr>
            <a:endParaRPr lang="en-GB" sz="1800" i="1" dirty="0"/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00498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u="sng" dirty="0"/>
              <a:t>MLA </a:t>
            </a:r>
            <a:r>
              <a:rPr lang="et-EE" u="sng" dirty="0"/>
              <a:t>Viimsi Lasteaiad  2025/2026 õppeaasta teema</a:t>
            </a:r>
            <a:r>
              <a:rPr lang="en-GB" u="sng" dirty="0"/>
              <a:t> </a:t>
            </a:r>
            <a:r>
              <a:rPr lang="en-GB" u="sng" dirty="0" err="1"/>
              <a:t>ja</a:t>
            </a:r>
            <a:r>
              <a:rPr lang="et-EE" u="sng" dirty="0"/>
              <a:t> eesmärgid (2):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Tx/>
              <a:buChar char="-"/>
            </a:pPr>
            <a:r>
              <a:rPr lang="et-EE" sz="1400" dirty="0"/>
              <a:t>Paindlik päevakava, sh puhkeaja korraldus, arvestades laste individuaalseid vajadusi.</a:t>
            </a:r>
          </a:p>
          <a:p>
            <a:pPr marL="0" lvl="0" indent="0">
              <a:buNone/>
            </a:pPr>
            <a:r>
              <a:rPr lang="et-EE" sz="1400" b="1" dirty="0" err="1"/>
              <a:t>Erasmus</a:t>
            </a:r>
            <a:r>
              <a:rPr lang="et-EE" sz="1400" b="1" dirty="0"/>
              <a:t>+</a:t>
            </a:r>
          </a:p>
          <a:p>
            <a:pPr marL="0" lvl="0" indent="0">
              <a:buNone/>
            </a:pPr>
            <a:r>
              <a:rPr lang="et-EE" sz="1400" dirty="0"/>
              <a:t>- Perioodil 2025–2027 arendada töötajate koostöö-, probleemilahendamise- ja juhtimisoskusi, et meeskonnana toetada laste tulevikuoskuste arengut.</a:t>
            </a:r>
          </a:p>
          <a:p>
            <a:pPr marL="0" lvl="0" indent="0">
              <a:buNone/>
            </a:pPr>
            <a:r>
              <a:rPr lang="et-EE" sz="1400" dirty="0"/>
              <a:t>- Perioodil 2025–2027 täiendada 21 töötaja teadmisi ja oskusi, et rakendada avastusõppe meetodeid ning integreerida ainevaldkondi, toetades iga lapse kaasatust.</a:t>
            </a:r>
          </a:p>
          <a:p>
            <a:pPr marL="0" indent="0">
              <a:buNone/>
            </a:pPr>
            <a:endParaRPr lang="et-EE" sz="1400" b="1" dirty="0"/>
          </a:p>
          <a:p>
            <a:pPr marL="0" indent="0">
              <a:buNone/>
            </a:pPr>
            <a:r>
              <a:rPr lang="et-EE" sz="1400" b="1" dirty="0"/>
              <a:t>Märksõnad:</a:t>
            </a:r>
          </a:p>
          <a:p>
            <a:pPr marL="0" indent="0">
              <a:buNone/>
            </a:pPr>
            <a:r>
              <a:rPr lang="et-EE" sz="1400" dirty="0"/>
              <a:t>Laste lugemishuvi, laste hääl (</a:t>
            </a:r>
            <a:r>
              <a:rPr lang="et-EE" sz="1400" dirty="0" err="1"/>
              <a:t>lastekogu</a:t>
            </a:r>
            <a:r>
              <a:rPr lang="et-EE" sz="1400" dirty="0"/>
              <a:t>, arvamused, ideed, kaasamine), individuaalsus (huvid, eripärad, omanäolisus, tugevused), professionaalne areng (õpilõunad, koolitused, laiendatud juhtkond), </a:t>
            </a:r>
            <a:r>
              <a:rPr lang="et-EE" sz="1400" dirty="0" err="1"/>
              <a:t>tulevikuoskued</a:t>
            </a:r>
            <a:r>
              <a:rPr lang="et-EE" sz="1400" dirty="0"/>
              <a:t> (koostöö, probleemilahendus, juhtimine), paindlik päevakava, kaasatus.</a:t>
            </a:r>
          </a:p>
          <a:p>
            <a:pPr marL="0" indent="0">
              <a:buNone/>
            </a:pPr>
            <a:endParaRPr lang="et-EE" sz="1400" dirty="0"/>
          </a:p>
          <a:p>
            <a:pPr marL="0" indent="0">
              <a:buNone/>
            </a:pPr>
            <a:r>
              <a:rPr lang="et-EE" sz="1400" dirty="0"/>
              <a:t>-----------------------------------------------------------------------------------------------------------------------------------------------------</a:t>
            </a:r>
          </a:p>
          <a:p>
            <a:pPr marL="0" indent="0">
              <a:buNone/>
            </a:pPr>
            <a:r>
              <a:rPr lang="et-EE" sz="1400" dirty="0"/>
              <a:t>Õppekava kohandamine uue riikliku õppekavaga (hiljemalt 31. augustiks 2026).</a:t>
            </a:r>
          </a:p>
          <a:p>
            <a:pPr marL="0" indent="0">
              <a:buNone/>
            </a:pPr>
            <a:r>
              <a:rPr lang="et-EE" sz="1400" dirty="0"/>
              <a:t>Alushariduse riiklik õppekava link: </a:t>
            </a:r>
            <a:r>
              <a:rPr lang="et-EE" sz="1400" dirty="0">
                <a:hlinkClick r:id="rId2"/>
              </a:rPr>
              <a:t>https://www.riigiteataja.ee/akt/113082025001</a:t>
            </a:r>
            <a:r>
              <a:rPr lang="et-EE" sz="1400" dirty="0"/>
              <a:t> </a:t>
            </a:r>
          </a:p>
          <a:p>
            <a:pPr marL="0" indent="0">
              <a:buNone/>
            </a:pPr>
            <a:r>
              <a:rPr lang="fi-FI" sz="1400" dirty="0"/>
              <a:t>„</a:t>
            </a:r>
            <a:r>
              <a:rPr lang="fi-FI" sz="1400" dirty="0" err="1"/>
              <a:t>Lastehoiu</a:t>
            </a:r>
            <a:r>
              <a:rPr lang="fi-FI" sz="1400" dirty="0"/>
              <a:t> ja </a:t>
            </a:r>
            <a:r>
              <a:rPr lang="fi-FI" sz="1400" dirty="0" err="1"/>
              <a:t>lasteaia</a:t>
            </a:r>
            <a:r>
              <a:rPr lang="fi-FI" sz="1400" dirty="0"/>
              <a:t> </a:t>
            </a:r>
            <a:r>
              <a:rPr lang="fi-FI" sz="1400" dirty="0" err="1"/>
              <a:t>õpi</a:t>
            </a:r>
            <a:r>
              <a:rPr lang="fi-FI" sz="1400" dirty="0"/>
              <a:t>- ja </a:t>
            </a:r>
            <a:r>
              <a:rPr lang="fi-FI" sz="1400" dirty="0" err="1"/>
              <a:t>kasvukeskkonna</a:t>
            </a:r>
            <a:r>
              <a:rPr lang="fi-FI" sz="1400" dirty="0"/>
              <a:t> </a:t>
            </a:r>
            <a:r>
              <a:rPr lang="fi-FI" sz="1400" dirty="0" err="1"/>
              <a:t>nõuded</a:t>
            </a:r>
            <a:r>
              <a:rPr lang="fi-FI" sz="1400" dirty="0"/>
              <a:t>“</a:t>
            </a:r>
            <a:r>
              <a:rPr lang="et-EE" sz="1400" dirty="0"/>
              <a:t> link: </a:t>
            </a:r>
            <a:r>
              <a:rPr lang="et-EE" sz="1400" dirty="0">
                <a:hlinkClick r:id="rId3"/>
              </a:rPr>
              <a:t>https://www.riigiteataja.ee/akt/128062025006</a:t>
            </a:r>
            <a:r>
              <a:rPr lang="et-EE" sz="1400" dirty="0"/>
              <a:t> </a:t>
            </a:r>
          </a:p>
          <a:p>
            <a:pPr marL="0" indent="0">
              <a:buNone/>
            </a:pPr>
            <a:endParaRPr lang="et-EE" sz="1400" dirty="0"/>
          </a:p>
          <a:p>
            <a:pPr marL="0" indent="0">
              <a:buNone/>
            </a:pPr>
            <a:r>
              <a:rPr lang="et-EE" sz="1400" dirty="0"/>
              <a:t>Kriisi olukorra lahendamise plaan.</a:t>
            </a:r>
          </a:p>
        </p:txBody>
      </p:sp>
    </p:spTree>
    <p:extLst>
      <p:ext uri="{BB962C8B-B14F-4D97-AF65-F5344CB8AC3E}">
        <p14:creationId xmlns:p14="http://schemas.microsoft.com/office/powerpoint/2010/main" val="3514536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t-EE" sz="2800" dirty="0"/>
              <a:t>„Õpetajate ja abiõpetajate õpiränne professionaalse arengu ja koostöö edendamiseks MLA Viimsi Lasteaedades“</a:t>
            </a:r>
          </a:p>
          <a:p>
            <a:pPr marL="0" indent="0">
              <a:buNone/>
            </a:pPr>
            <a:r>
              <a:rPr lang="et-EE" sz="2400" u="sng" dirty="0"/>
              <a:t>Projekt toetab asutuse arengueesmärkide saavutamist ning õpiränne on eesmärkide saavutamise üks tegevus.  </a:t>
            </a:r>
            <a:endParaRPr lang="et-EE" sz="2400" dirty="0"/>
          </a:p>
          <a:p>
            <a:pPr marL="0" indent="0">
              <a:buNone/>
            </a:pPr>
            <a:r>
              <a:rPr lang="et-EE" sz="2800" b="1" dirty="0"/>
              <a:t>Eesmärk 1</a:t>
            </a:r>
            <a:endParaRPr lang="et-EE" sz="2800" dirty="0"/>
          </a:p>
          <a:p>
            <a:pPr marL="0" indent="0">
              <a:buNone/>
            </a:pPr>
            <a:r>
              <a:rPr lang="et-EE" sz="2400" dirty="0"/>
              <a:t>Perioodi 2025-2027 jooksul paranevad projektis osalevate töötajate koostöö-, probleemilahendamise- ja juhtimisoskused, et meeskonnana toetada ja rakendada meetodeid laste tulevikuoskuste arenguks.</a:t>
            </a:r>
          </a:p>
          <a:p>
            <a:pPr marL="0" indent="0">
              <a:buNone/>
            </a:pPr>
            <a:r>
              <a:rPr lang="et-EE" sz="2800" b="1" dirty="0"/>
              <a:t>Eesmärk 2 </a:t>
            </a:r>
            <a:endParaRPr lang="et-EE" sz="2800" dirty="0"/>
          </a:p>
          <a:p>
            <a:pPr marL="0" indent="0">
              <a:buNone/>
            </a:pPr>
            <a:r>
              <a:rPr lang="et-EE" sz="2200" dirty="0"/>
              <a:t>Perioodi 2025–2027 jooksul täiendavad 21 töötajat teoreetilisi teadmisi ja praktilisi oskusi, et ainevaldkondi integreerides rakendada avastusõppe meetodeid toetamaks iga lapse kaasatust.</a:t>
            </a:r>
          </a:p>
          <a:p>
            <a:pPr marL="0" indent="0">
              <a:buNone/>
            </a:pPr>
            <a:endParaRPr lang="et-EE" sz="2800" dirty="0"/>
          </a:p>
          <a:p>
            <a:pPr marL="0" indent="0">
              <a:buNone/>
            </a:pPr>
            <a:endParaRPr lang="et-EE" sz="2800" dirty="0"/>
          </a:p>
        </p:txBody>
      </p:sp>
      <p:pic>
        <p:nvPicPr>
          <p:cNvPr id="4" name="Pilt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41998"/>
            <a:ext cx="3306445" cy="793750"/>
          </a:xfrm>
          <a:prstGeom prst="rect">
            <a:avLst/>
          </a:prstGeom>
          <a:noFill/>
        </p:spPr>
      </p:pic>
      <p:pic>
        <p:nvPicPr>
          <p:cNvPr id="5" name="Pilt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6672"/>
            <a:ext cx="2808312" cy="6590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86712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t-EE" sz="2800" b="1" dirty="0"/>
              <a:t>Tegevused eesmärkide saavutamiseks</a:t>
            </a:r>
            <a:endParaRPr lang="et-EE" sz="2800" dirty="0"/>
          </a:p>
          <a:p>
            <a:pPr marL="0" lvl="0" indent="0">
              <a:buNone/>
            </a:pPr>
            <a:r>
              <a:rPr lang="et-EE" sz="2800" dirty="0"/>
              <a:t>Rühmameeskondade töö analüüs, arengukohtade määratlemine enne ja pärast õpirännet</a:t>
            </a:r>
          </a:p>
          <a:p>
            <a:pPr marL="0" lvl="0" indent="0">
              <a:buNone/>
            </a:pPr>
            <a:r>
              <a:rPr lang="et-EE" sz="2800" dirty="0"/>
              <a:t>Iga projektis osaleja eneseanalüüs (küsimustik)enne ja pärast ÕR, enesearenguks jätkutegevuste määratlemine)</a:t>
            </a:r>
          </a:p>
          <a:p>
            <a:pPr marL="0" lvl="0" indent="0">
              <a:buNone/>
            </a:pPr>
            <a:r>
              <a:rPr lang="et-EE" sz="2800" dirty="0"/>
              <a:t>Tegevusplaani koostamine enne ja pärast õpirännet</a:t>
            </a:r>
          </a:p>
          <a:p>
            <a:pPr marL="0" lvl="0" indent="0">
              <a:buNone/>
            </a:pPr>
            <a:r>
              <a:rPr lang="et-EE" sz="2800" dirty="0"/>
              <a:t>Virtuaalsed kohtumised partneritega projekti jooksul</a:t>
            </a:r>
          </a:p>
          <a:p>
            <a:pPr marL="0" lvl="0" indent="0">
              <a:buNone/>
            </a:pPr>
            <a:r>
              <a:rPr lang="et-EE" sz="2800" dirty="0"/>
              <a:t>Õpiränne-töövarjutamine koostööpartneri juures</a:t>
            </a:r>
          </a:p>
          <a:p>
            <a:pPr marL="0" lvl="0" indent="0">
              <a:buNone/>
            </a:pPr>
            <a:r>
              <a:rPr lang="et-EE" sz="2800" dirty="0" err="1"/>
              <a:t>Sisekoolitused</a:t>
            </a:r>
            <a:r>
              <a:rPr lang="et-EE" sz="2800" dirty="0"/>
              <a:t>, levitustegevused</a:t>
            </a:r>
          </a:p>
          <a:p>
            <a:pPr marL="0" lvl="0" indent="0">
              <a:buNone/>
            </a:pPr>
            <a:r>
              <a:rPr lang="et-EE" sz="2800" dirty="0"/>
              <a:t>Jätkutegevused, tulemuste rakendamine igapäevases töö</a:t>
            </a:r>
          </a:p>
          <a:p>
            <a:pPr marL="0" indent="0">
              <a:buNone/>
            </a:pPr>
            <a:r>
              <a:rPr lang="et-EE" sz="2800" dirty="0"/>
              <a:t> </a:t>
            </a:r>
          </a:p>
          <a:p>
            <a:pPr marL="0" indent="0">
              <a:buNone/>
            </a:pPr>
            <a:r>
              <a:rPr lang="et-EE" sz="2800" b="1" dirty="0"/>
              <a:t>Projekti partnerriigid</a:t>
            </a:r>
            <a:r>
              <a:rPr lang="et-EE" sz="2800" dirty="0"/>
              <a:t>: Prantsusmaa, Poola, Austria, Holland, Rootsi, Saksamaa, Taani</a:t>
            </a:r>
          </a:p>
          <a:p>
            <a:pPr marL="0" indent="0">
              <a:buNone/>
            </a:pPr>
            <a:r>
              <a:rPr lang="et-EE" sz="2800" b="1" dirty="0"/>
              <a:t>Projekti elluviimise aeg:</a:t>
            </a:r>
            <a:r>
              <a:rPr lang="et-EE" sz="2800" dirty="0"/>
              <a:t> 15.10.2025- 14.04.2027</a:t>
            </a:r>
          </a:p>
          <a:p>
            <a:pPr marL="0" indent="0">
              <a:buNone/>
            </a:pPr>
            <a:r>
              <a:rPr lang="et-EE" sz="2800" b="1" dirty="0"/>
              <a:t>Eraldatud toetus</a:t>
            </a:r>
            <a:r>
              <a:rPr lang="et-EE" sz="2800" dirty="0"/>
              <a:t>:  41 523 €</a:t>
            </a:r>
          </a:p>
          <a:p>
            <a:pPr marL="0" indent="0">
              <a:buNone/>
            </a:pPr>
            <a:endParaRPr lang="et-EE" sz="2800" dirty="0"/>
          </a:p>
          <a:p>
            <a:pPr marL="0" indent="0">
              <a:buNone/>
            </a:pPr>
            <a:endParaRPr lang="et-EE" sz="2800" dirty="0"/>
          </a:p>
        </p:txBody>
      </p:sp>
      <p:pic>
        <p:nvPicPr>
          <p:cNvPr id="4" name="Pilt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41998"/>
            <a:ext cx="3306445" cy="793750"/>
          </a:xfrm>
          <a:prstGeom prst="rect">
            <a:avLst/>
          </a:prstGeom>
          <a:noFill/>
        </p:spPr>
      </p:pic>
      <p:pic>
        <p:nvPicPr>
          <p:cNvPr id="5" name="Pilt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6672"/>
            <a:ext cx="2808312" cy="6590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74868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D7024-2504-7B75-2C1F-DDC6B245D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BEB9E0B-D730-16C9-AE27-C744C980F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t-EE" sz="2800" b="1" dirty="0"/>
              <a:t>Erasmus+ koostööprojekt CordiKids</a:t>
            </a:r>
          </a:p>
          <a:p>
            <a:pPr marL="0" indent="0">
              <a:buNone/>
            </a:pPr>
            <a:r>
              <a:rPr lang="et-EE" sz="2800" b="1" dirty="0"/>
              <a:t>Projekti partnerriigid</a:t>
            </a:r>
            <a:r>
              <a:rPr lang="et-EE" sz="2800" dirty="0"/>
              <a:t>:</a:t>
            </a:r>
            <a:r>
              <a:rPr lang="fi-FI" sz="2800" dirty="0"/>
              <a:t>Eesti, Saksamaa, Sloveenia ja </a:t>
            </a:r>
            <a:r>
              <a:rPr lang="fi-FI" sz="2800" dirty="0" err="1"/>
              <a:t>Austria</a:t>
            </a:r>
            <a:endParaRPr lang="et-EE" sz="2800" dirty="0"/>
          </a:p>
          <a:p>
            <a:pPr marL="0" indent="0">
              <a:buNone/>
            </a:pPr>
            <a:r>
              <a:rPr lang="et-EE" sz="2800" dirty="0"/>
              <a:t>Eesmärk: s</a:t>
            </a:r>
            <a:r>
              <a:rPr lang="fi-FI" sz="2800" dirty="0" err="1"/>
              <a:t>otsiaalsete</a:t>
            </a:r>
            <a:r>
              <a:rPr lang="fi-FI" sz="2800" dirty="0"/>
              <a:t> </a:t>
            </a:r>
            <a:r>
              <a:rPr lang="fi-FI" sz="2800" dirty="0" err="1"/>
              <a:t>oskuste</a:t>
            </a:r>
            <a:r>
              <a:rPr lang="fi-FI" sz="2800" dirty="0"/>
              <a:t> </a:t>
            </a:r>
            <a:r>
              <a:rPr lang="fi-FI" sz="2800" dirty="0" err="1"/>
              <a:t>arendamise</a:t>
            </a:r>
            <a:r>
              <a:rPr lang="et-EE" sz="2800" dirty="0"/>
              <a:t> kogemused ning r</a:t>
            </a:r>
            <a:r>
              <a:rPr lang="fi-FI" sz="2800" dirty="0" err="1"/>
              <a:t>obootika</a:t>
            </a:r>
            <a:r>
              <a:rPr lang="fi-FI" sz="2800" dirty="0"/>
              <a:t>- ja </a:t>
            </a:r>
            <a:r>
              <a:rPr lang="fi-FI" sz="2800" dirty="0" err="1"/>
              <a:t>programmeerimi</a:t>
            </a:r>
            <a:r>
              <a:rPr lang="et-EE" sz="2800" dirty="0"/>
              <a:t>n</a:t>
            </a:r>
            <a:r>
              <a:rPr lang="fi-FI" sz="2800" dirty="0"/>
              <a:t>e</a:t>
            </a:r>
            <a:r>
              <a:rPr lang="et-EE" sz="2800" dirty="0"/>
              <a:t> lasteaia tegevustes</a:t>
            </a:r>
            <a:r>
              <a:rPr lang="fi-FI" sz="2800" dirty="0"/>
              <a:t>.</a:t>
            </a:r>
            <a:r>
              <a:rPr lang="et-EE" sz="2800" dirty="0"/>
              <a:t> </a:t>
            </a:r>
          </a:p>
          <a:p>
            <a:pPr marL="0" indent="0">
              <a:buNone/>
            </a:pPr>
            <a:r>
              <a:rPr lang="et-EE" sz="2800" dirty="0"/>
              <a:t>Esimesel kohtumisel Eestis - viibisid partnerriikide</a:t>
            </a:r>
          </a:p>
          <a:p>
            <a:pPr marL="0" indent="0">
              <a:buNone/>
            </a:pPr>
            <a:r>
              <a:rPr lang="et-EE" sz="2800" dirty="0"/>
              <a:t>lasteaednikud töövarjudena MLA Viimsi Lasteaiad erinevates majades, mille raames tutvustati</a:t>
            </a:r>
          </a:p>
          <a:p>
            <a:pPr marL="0" indent="0">
              <a:buNone/>
            </a:pPr>
            <a:r>
              <a:rPr lang="et-EE" sz="2800" dirty="0"/>
              <a:t>lasteaia igapäevaelu kui haridusrobootika kasutusvõimalusi igapäevastes tegevustes.</a:t>
            </a:r>
          </a:p>
          <a:p>
            <a:pPr marL="0" indent="0">
              <a:buNone/>
            </a:pPr>
            <a:r>
              <a:rPr lang="et-EE" sz="2800" b="1" dirty="0"/>
              <a:t>Projekti elluviimise aeg:</a:t>
            </a:r>
            <a:r>
              <a:rPr lang="et-EE" sz="2800" dirty="0"/>
              <a:t> 15.10.2025- 15.05.2028</a:t>
            </a:r>
          </a:p>
          <a:p>
            <a:pPr marL="0" indent="0">
              <a:buNone/>
            </a:pPr>
            <a:r>
              <a:rPr lang="et-EE" sz="2800" b="1" dirty="0"/>
              <a:t>Eraldatud toetus</a:t>
            </a:r>
            <a:r>
              <a:rPr lang="et-EE" sz="2800" dirty="0"/>
              <a:t>:  73 130 €</a:t>
            </a:r>
          </a:p>
          <a:p>
            <a:pPr marL="0" indent="0">
              <a:buNone/>
            </a:pPr>
            <a:endParaRPr lang="et-EE" sz="2800" dirty="0"/>
          </a:p>
          <a:p>
            <a:pPr marL="0" indent="0">
              <a:buNone/>
            </a:pPr>
            <a:endParaRPr lang="et-EE" sz="2800" dirty="0"/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A35B03E0-823A-FCE5-2464-F3A6138294B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41998"/>
            <a:ext cx="3306445" cy="793750"/>
          </a:xfrm>
          <a:prstGeom prst="rect">
            <a:avLst/>
          </a:prstGeom>
          <a:noFill/>
        </p:spPr>
      </p:pic>
      <p:pic>
        <p:nvPicPr>
          <p:cNvPr id="5" name="Pilt 4">
            <a:extLst>
              <a:ext uri="{FF2B5EF4-FFF2-40B4-BE49-F238E27FC236}">
                <a16:creationId xmlns:a16="http://schemas.microsoft.com/office/drawing/2014/main" id="{CC1BE21A-2700-9A96-4C3C-CEA0792C7F4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6672"/>
            <a:ext cx="2808312" cy="6590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740090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t-EE" sz="3200" dirty="0"/>
              <a:t>Komplekteerimine 2026-2027 õ/a (1)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sz="2000" dirty="0"/>
              <a:t>Alusharidusseadus § 10 lg 6 Lasteaia pidaja võib erandjuhul ja direktori ettepanekul, mille kohta on </a:t>
            </a:r>
            <a:r>
              <a:rPr lang="et-EE" sz="2000" b="1" dirty="0"/>
              <a:t>arvamust avaldanud hoolekogu</a:t>
            </a:r>
            <a:r>
              <a:rPr lang="et-EE" sz="2000" dirty="0"/>
              <a:t>, suurendada käesoleva paragrahvi lõikes 2 sätestatud rühma piirarvu kuni nelja lapse võrra ning lõikes 3 sätestatud rühma piirarvu kuni kahe lapse võrra.</a:t>
            </a:r>
          </a:p>
          <a:p>
            <a:pPr marL="0" indent="0">
              <a:buNone/>
            </a:pPr>
            <a:endParaRPr lang="et-EE" sz="2400" dirty="0"/>
          </a:p>
          <a:p>
            <a:r>
              <a:rPr lang="et-EE" sz="2000" dirty="0"/>
              <a:t>Ettepanek üldhoolekogule arvamuse avaldamiseks - rühmadesse registreerida lubatud laste arvu suurendamine:</a:t>
            </a:r>
          </a:p>
          <a:p>
            <a:pPr marL="0" indent="0">
              <a:buNone/>
            </a:pPr>
            <a:r>
              <a:rPr lang="et-EE" sz="2000" dirty="0"/>
              <a:t>   -  </a:t>
            </a:r>
            <a:r>
              <a:rPr lang="et-EE" sz="2000" b="1" dirty="0"/>
              <a:t>lasteaiarühmas 2 koha võrra (kuni 22 last), </a:t>
            </a:r>
          </a:p>
          <a:p>
            <a:pPr marL="0" indent="0">
              <a:buNone/>
            </a:pPr>
            <a:r>
              <a:rPr lang="et-EE" sz="2000" b="1" dirty="0"/>
              <a:t>   </a:t>
            </a:r>
            <a:r>
              <a:rPr lang="et-EE" sz="2000" dirty="0"/>
              <a:t>-</a:t>
            </a:r>
            <a:r>
              <a:rPr lang="et-EE" sz="2000" b="1" dirty="0"/>
              <a:t>  liitrühmas 2 võrra</a:t>
            </a:r>
            <a:r>
              <a:rPr lang="et-EE" sz="2000" dirty="0"/>
              <a:t> </a:t>
            </a:r>
            <a:r>
              <a:rPr lang="et-EE" sz="2000" b="1" dirty="0"/>
              <a:t>(kuni 20 last),</a:t>
            </a:r>
          </a:p>
          <a:p>
            <a:pPr marL="0" indent="0">
              <a:buNone/>
            </a:pPr>
            <a:r>
              <a:rPr lang="et-EE" sz="2000" dirty="0"/>
              <a:t>   -  </a:t>
            </a:r>
            <a:r>
              <a:rPr lang="et-EE" sz="2000" b="1" dirty="0"/>
              <a:t>lastehoiurühmas 1 võrra (kuni 16 last)  </a:t>
            </a:r>
          </a:p>
          <a:p>
            <a:pPr marL="0" indent="0">
              <a:buNone/>
            </a:pPr>
            <a:endParaRPr lang="et-EE" sz="2000" dirty="0"/>
          </a:p>
          <a:p>
            <a:r>
              <a:rPr lang="et-EE" sz="2000" dirty="0"/>
              <a:t>Majade hoolekogudes aruteluks täpsed eeldatavad rühmade liigid uueks õppeaastaks</a:t>
            </a:r>
          </a:p>
        </p:txBody>
      </p:sp>
    </p:spTree>
    <p:extLst>
      <p:ext uri="{BB962C8B-B14F-4D97-AF65-F5344CB8AC3E}">
        <p14:creationId xmlns:p14="http://schemas.microsoft.com/office/powerpoint/2010/main" val="3671538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t-EE" sz="3200" dirty="0"/>
              <a:t>Komplekteerimine 2026-2027 õ/a (2)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sz="2400" u="sng" dirty="0"/>
              <a:t>Kevadel 2026 kooli (</a:t>
            </a:r>
            <a:r>
              <a:rPr lang="et-EE" sz="2400" b="1" u="sng" dirty="0"/>
              <a:t>prognoos</a:t>
            </a:r>
            <a:r>
              <a:rPr lang="et-EE" sz="2400" u="sng" dirty="0"/>
              <a:t>)</a:t>
            </a:r>
          </a:p>
          <a:p>
            <a:pPr marL="0" indent="0">
              <a:buNone/>
            </a:pPr>
            <a:endParaRPr lang="et-EE" sz="2400" dirty="0"/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230377"/>
              </p:ext>
            </p:extLst>
          </p:nvPr>
        </p:nvGraphicFramePr>
        <p:xfrm>
          <a:off x="1979712" y="2348880"/>
          <a:ext cx="4824536" cy="37084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Lasteaiamaja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Laste</a:t>
                      </a:r>
                      <a:r>
                        <a:rPr lang="et-EE" baseline="0" dirty="0"/>
                        <a:t> arv</a:t>
                      </a:r>
                      <a:endParaRPr lang="et-E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Randvere maja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  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Päikeseratta maja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  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Karulaugu maja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  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Laanelinnu maja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  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Astri maja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  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Uus-</a:t>
                      </a:r>
                      <a:r>
                        <a:rPr lang="et-EE" dirty="0" err="1"/>
                        <a:t>Pärtle</a:t>
                      </a:r>
                      <a:r>
                        <a:rPr lang="et-EE" dirty="0"/>
                        <a:t> maja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  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Pargi maja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  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Leppneeme maja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  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KOKKU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204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0754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/>
          </a:p>
          <a:p>
            <a:pPr marL="0" indent="0" algn="ctr">
              <a:buNone/>
            </a:pPr>
            <a:r>
              <a:rPr lang="et-EE" dirty="0"/>
              <a:t>HEAD  KOOSTÖÖD!</a:t>
            </a:r>
          </a:p>
        </p:txBody>
      </p:sp>
    </p:spTree>
    <p:extLst>
      <p:ext uri="{BB962C8B-B14F-4D97-AF65-F5344CB8AC3E}">
        <p14:creationId xmlns:p14="http://schemas.microsoft.com/office/powerpoint/2010/main" val="1380814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õhi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3675"/>
            <a:ext cx="9144000" cy="6470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t-EE" sz="2700" u="sng" dirty="0"/>
              <a:t>Päevakord:</a:t>
            </a:r>
            <a:br>
              <a:rPr lang="et-EE" sz="2700" dirty="0"/>
            </a:br>
            <a:br>
              <a:rPr lang="et-EE" sz="2700" dirty="0"/>
            </a:br>
            <a:r>
              <a:rPr lang="et-EE" sz="2200" dirty="0"/>
              <a:t>1) Üldhoolekogu tutvustus, esimehe valimine - Maie Roos</a:t>
            </a:r>
            <a:br>
              <a:rPr lang="et-EE" sz="2200" dirty="0"/>
            </a:br>
            <a:r>
              <a:rPr lang="et-EE" sz="2200" dirty="0"/>
              <a:t>2) Toitlustamisega seonduvad küsimused/ettepanekud - Eveli Reinaru</a:t>
            </a:r>
            <a:br>
              <a:rPr lang="et-EE" sz="2200" dirty="0"/>
            </a:br>
            <a:r>
              <a:rPr lang="et-EE" sz="2200" dirty="0"/>
              <a:t>3) MLA Viimsi Lasteaiad 2024/2025 õ-a analüüs/kokkuvõte - Maie Roos</a:t>
            </a:r>
            <a:br>
              <a:rPr lang="et-EE" sz="2200" dirty="0"/>
            </a:br>
            <a:r>
              <a:rPr lang="et-EE" sz="2200" dirty="0"/>
              <a:t>4) MLA Viimsi Lasteaiad tugiteenused/tugisüsteem - Kerli Noormänd-Sinimeri </a:t>
            </a:r>
            <a:br>
              <a:rPr lang="et-EE" sz="2200" dirty="0"/>
            </a:br>
            <a:r>
              <a:rPr lang="et-EE" sz="2200" dirty="0"/>
              <a:t>5) Tagasiside majadest</a:t>
            </a:r>
            <a:br>
              <a:rPr lang="et-EE" sz="2200" dirty="0"/>
            </a:br>
            <a:r>
              <a:rPr lang="et-EE" sz="2200" dirty="0"/>
              <a:t>6) Ettepanekud ja küsimused</a:t>
            </a:r>
            <a:br>
              <a:rPr lang="et-EE" sz="2200" dirty="0"/>
            </a:br>
            <a:br>
              <a:rPr lang="et-EE" sz="2700" dirty="0"/>
            </a:br>
            <a:endParaRPr lang="et-EE" sz="2700" dirty="0"/>
          </a:p>
        </p:txBody>
      </p:sp>
    </p:spTree>
    <p:extLst>
      <p:ext uri="{BB962C8B-B14F-4D97-AF65-F5344CB8AC3E}">
        <p14:creationId xmlns:p14="http://schemas.microsoft.com/office/powerpoint/2010/main" val="1396843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/>
          <p:cNvGraphicFramePr>
            <a:graphicFrameLocks noChangeAspect="1"/>
          </p:cNvGraphicFramePr>
          <p:nvPr/>
        </p:nvGraphicFramePr>
        <p:xfrm>
          <a:off x="0" y="836712"/>
          <a:ext cx="9144000" cy="5112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10972800" imgH="6172200" progId="AcroExch.Document.DC">
                  <p:embed/>
                </p:oleObj>
              </mc:Choice>
              <mc:Fallback>
                <p:oleObj name="Acrobat Document" r:id="rId2" imgW="10972800" imgH="6172200" progId="AcroExch.Document.DC">
                  <p:embed/>
                  <p:pic>
                    <p:nvPicPr>
                      <p:cNvPr id="2" name="Objekt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836712"/>
                        <a:ext cx="9144000" cy="51125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2412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l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351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t-EE" sz="3200" u="sng" dirty="0"/>
              <a:t>Laste arvud/rühmad</a:t>
            </a:r>
            <a:endParaRPr lang="et-EE" sz="3200" dirty="0"/>
          </a:p>
        </p:txBody>
      </p:sp>
      <p:sp>
        <p:nvSpPr>
          <p:cNvPr id="6" name="Sisu kohatäide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t-EE" sz="1800" dirty="0"/>
              <a:t>2024/2025 </a:t>
            </a:r>
          </a:p>
          <a:p>
            <a:pPr marL="0" indent="0" algn="ctr">
              <a:buNone/>
            </a:pPr>
            <a:endParaRPr lang="et-EE" sz="1800" dirty="0"/>
          </a:p>
          <a:p>
            <a:pPr marL="0" indent="0" algn="ctr">
              <a:buNone/>
            </a:pPr>
            <a:endParaRPr lang="et-EE" sz="1800" dirty="0"/>
          </a:p>
          <a:p>
            <a:pPr marL="0" indent="0" algn="ctr">
              <a:buNone/>
            </a:pPr>
            <a:endParaRPr lang="et-EE" sz="1800" dirty="0"/>
          </a:p>
          <a:p>
            <a:pPr marL="0" indent="0" algn="ctr">
              <a:buNone/>
            </a:pPr>
            <a:endParaRPr lang="et-EE" sz="1800" dirty="0"/>
          </a:p>
          <a:p>
            <a:pPr marL="0" indent="0" algn="ctr">
              <a:buNone/>
            </a:pPr>
            <a:endParaRPr lang="et-EE" sz="1800" dirty="0"/>
          </a:p>
          <a:p>
            <a:pPr marL="0" indent="0" algn="ctr">
              <a:buNone/>
            </a:pPr>
            <a:endParaRPr lang="et-EE" sz="1800" dirty="0"/>
          </a:p>
        </p:txBody>
      </p:sp>
      <p:sp>
        <p:nvSpPr>
          <p:cNvPr id="7" name="Sisu kohatäide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t-EE" sz="1800" dirty="0"/>
              <a:t>2025/2026 </a:t>
            </a:r>
          </a:p>
          <a:p>
            <a:pPr marL="0" indent="0" algn="ctr">
              <a:buNone/>
            </a:pPr>
            <a:endParaRPr lang="et-EE" sz="1800" dirty="0"/>
          </a:p>
          <a:p>
            <a:pPr marL="0" indent="0" algn="ctr">
              <a:buNone/>
            </a:pPr>
            <a:endParaRPr lang="et-EE" sz="1800" dirty="0"/>
          </a:p>
          <a:p>
            <a:pPr marL="0" indent="0" algn="ctr">
              <a:buNone/>
            </a:pPr>
            <a:endParaRPr lang="et-EE" sz="1800" dirty="0"/>
          </a:p>
          <a:p>
            <a:pPr marL="0" indent="0" algn="ctr">
              <a:buNone/>
            </a:pPr>
            <a:endParaRPr lang="et-EE" sz="1800" dirty="0"/>
          </a:p>
          <a:p>
            <a:pPr marL="0" indent="0" algn="ctr">
              <a:buNone/>
            </a:pPr>
            <a:endParaRPr lang="et-EE" sz="1800" dirty="0"/>
          </a:p>
          <a:p>
            <a:pPr marL="0" indent="0" algn="ctr">
              <a:buNone/>
            </a:pPr>
            <a:endParaRPr lang="et-EE" sz="1800" dirty="0"/>
          </a:p>
          <a:p>
            <a:pPr marL="0" indent="0">
              <a:buNone/>
            </a:pPr>
            <a:endParaRPr lang="et-EE" sz="1600" dirty="0"/>
          </a:p>
          <a:p>
            <a:pPr marL="0" indent="0">
              <a:buNone/>
            </a:pPr>
            <a:endParaRPr lang="et-EE" sz="1600" dirty="0"/>
          </a:p>
        </p:txBody>
      </p:sp>
      <p:graphicFrame>
        <p:nvGraphicFramePr>
          <p:cNvPr id="9" name="Tabel 8"/>
          <p:cNvGraphicFramePr>
            <a:graphicFrameLocks noGrp="1"/>
          </p:cNvGraphicFramePr>
          <p:nvPr/>
        </p:nvGraphicFramePr>
        <p:xfrm>
          <a:off x="683568" y="2060848"/>
          <a:ext cx="3744416" cy="1607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3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2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764">
                <a:tc>
                  <a:txBody>
                    <a:bodyPr/>
                    <a:lstStyle/>
                    <a:p>
                      <a:r>
                        <a:rPr lang="et-EE" dirty="0"/>
                        <a:t>Rühmade arv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764">
                <a:tc>
                  <a:txBody>
                    <a:bodyPr/>
                    <a:lstStyle/>
                    <a:p>
                      <a:r>
                        <a:rPr lang="et-EE" dirty="0"/>
                        <a:t>Ühe õp. süsteemis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764">
                <a:tc>
                  <a:txBody>
                    <a:bodyPr/>
                    <a:lstStyle/>
                    <a:p>
                      <a:r>
                        <a:rPr lang="et-EE" dirty="0"/>
                        <a:t>Laste arv</a:t>
                      </a:r>
                      <a:r>
                        <a:rPr lang="et-EE" baseline="0" dirty="0"/>
                        <a:t> (02.09.2024)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769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764">
                <a:tc>
                  <a:txBody>
                    <a:bodyPr/>
                    <a:lstStyle/>
                    <a:p>
                      <a:r>
                        <a:rPr lang="et-EE" dirty="0"/>
                        <a:t>Kooli kevadel 2025</a:t>
                      </a:r>
                      <a:r>
                        <a:rPr lang="et-EE" baseline="0" dirty="0"/>
                        <a:t> 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192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771271"/>
              </p:ext>
            </p:extLst>
          </p:nvPr>
        </p:nvGraphicFramePr>
        <p:xfrm>
          <a:off x="4566893" y="2059983"/>
          <a:ext cx="4372000" cy="1601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913">
                <a:tc>
                  <a:txBody>
                    <a:bodyPr/>
                    <a:lstStyle/>
                    <a:p>
                      <a:r>
                        <a:rPr lang="et-EE" dirty="0"/>
                        <a:t>Rühmade arv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t-EE" dirty="0"/>
                        <a:t>Ühe õp. süsteemis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et-EE" dirty="0"/>
                        <a:t>Laste arv (04.09.2025)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847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Kooli kevadel (2026) prognoos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204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0860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br>
              <a:rPr lang="et-EE" u="sng" dirty="0"/>
            </a:br>
            <a:r>
              <a:rPr lang="et-EE" sz="3600" u="sng" dirty="0"/>
              <a:t>2025 teostatud parendustööd</a:t>
            </a:r>
            <a:br>
              <a:rPr lang="en-GB" u="sng" dirty="0"/>
            </a:br>
            <a:endParaRPr lang="et-EE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17271" y="1620490"/>
            <a:ext cx="4040188" cy="483284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200" b="1" dirty="0"/>
          </a:p>
          <a:p>
            <a:pPr marL="0" indent="0">
              <a:buNone/>
            </a:pPr>
            <a:endParaRPr lang="et-EE" sz="1700" dirty="0"/>
          </a:p>
          <a:p>
            <a:pPr marL="0" indent="0">
              <a:buNone/>
            </a:pPr>
            <a:endParaRPr lang="et-EE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1560" y="1412776"/>
            <a:ext cx="8133283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t-EE" sz="1600" dirty="0"/>
          </a:p>
          <a:p>
            <a:pPr marL="0" indent="0">
              <a:buNone/>
            </a:pPr>
            <a:r>
              <a:rPr lang="et-EE" sz="1600" dirty="0"/>
              <a:t>Teostatud remondi- ja parendustööd majades:</a:t>
            </a:r>
          </a:p>
          <a:p>
            <a:pPr marL="0" indent="0">
              <a:buNone/>
            </a:pPr>
            <a:r>
              <a:rPr lang="et-EE" sz="1600" dirty="0"/>
              <a:t>Päikeseratas – </a:t>
            </a:r>
            <a:r>
              <a:rPr lang="et-EE" sz="1600" dirty="0" err="1"/>
              <a:t>õueala</a:t>
            </a:r>
            <a:r>
              <a:rPr lang="et-EE" sz="1600" dirty="0"/>
              <a:t> uuendustööd ~ 9000 €</a:t>
            </a:r>
          </a:p>
          <a:p>
            <a:pPr marL="0" indent="0">
              <a:buNone/>
            </a:pPr>
            <a:r>
              <a:rPr lang="et-EE" sz="1600" dirty="0"/>
              <a:t>Leppneeme – </a:t>
            </a:r>
            <a:r>
              <a:rPr lang="et-EE" sz="1600" dirty="0" err="1"/>
              <a:t>vent</a:t>
            </a:r>
            <a:r>
              <a:rPr lang="et-EE" sz="1600" dirty="0"/>
              <a:t>- ja küttesüsteemide parendus, remonditööd siseruumides ~ 20 000 €</a:t>
            </a:r>
          </a:p>
          <a:p>
            <a:pPr marL="0" indent="0">
              <a:buNone/>
            </a:pPr>
            <a:r>
              <a:rPr lang="et-EE" sz="1600" dirty="0"/>
              <a:t>Randvere – </a:t>
            </a:r>
            <a:r>
              <a:rPr lang="et-EE" sz="1600" dirty="0" err="1"/>
              <a:t>õueala</a:t>
            </a:r>
            <a:r>
              <a:rPr lang="et-EE" sz="1600" dirty="0"/>
              <a:t> uuendustööd ~ 9050 € </a:t>
            </a:r>
          </a:p>
          <a:p>
            <a:pPr marL="0" indent="0">
              <a:buNone/>
            </a:pPr>
            <a:r>
              <a:rPr lang="et-EE" sz="1600" dirty="0"/>
              <a:t>Laanelinnu – </a:t>
            </a:r>
            <a:r>
              <a:rPr lang="et-EE" sz="1600" dirty="0" err="1"/>
              <a:t>õueala</a:t>
            </a:r>
            <a:r>
              <a:rPr lang="et-EE" sz="1600" dirty="0"/>
              <a:t> uuendustööd, remonditööd siseruumides ~ 24 000 €</a:t>
            </a:r>
          </a:p>
          <a:p>
            <a:pPr marL="0" indent="0">
              <a:buNone/>
            </a:pPr>
            <a:r>
              <a:rPr lang="et-EE" sz="1600" dirty="0"/>
              <a:t>Pargi – remonditööd siseruumides ~ 5500 €</a:t>
            </a:r>
          </a:p>
          <a:p>
            <a:pPr marL="0" indent="0">
              <a:buNone/>
            </a:pPr>
            <a:r>
              <a:rPr lang="et-EE" sz="1600" dirty="0"/>
              <a:t>Karulaugu – hoone </a:t>
            </a:r>
            <a:r>
              <a:rPr lang="et-EE" sz="1600" dirty="0" err="1"/>
              <a:t>välisfassaad</a:t>
            </a:r>
            <a:r>
              <a:rPr lang="et-EE" sz="1600" dirty="0"/>
              <a:t>, </a:t>
            </a:r>
            <a:r>
              <a:rPr lang="et-EE" sz="1600" dirty="0" err="1"/>
              <a:t>õueala</a:t>
            </a:r>
            <a:r>
              <a:rPr lang="et-EE" sz="1600" dirty="0"/>
              <a:t> uuendustööd ~ 85 000 €</a:t>
            </a:r>
          </a:p>
        </p:txBody>
      </p:sp>
    </p:spTree>
    <p:extLst>
      <p:ext uri="{BB962C8B-B14F-4D97-AF65-F5344CB8AC3E}">
        <p14:creationId xmlns:p14="http://schemas.microsoft.com/office/powerpoint/2010/main" val="3023865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t-EE" sz="3200" u="sng" dirty="0"/>
              <a:t>Personal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1800" dirty="0"/>
              <a:t>Personali liikuvus ligi ~ 13%</a:t>
            </a:r>
          </a:p>
          <a:p>
            <a:r>
              <a:rPr lang="et-EE" sz="1800" dirty="0"/>
              <a:t>Sõlmiti 33 uut töölepingut</a:t>
            </a:r>
          </a:p>
          <a:p>
            <a:r>
              <a:rPr lang="et-EE" sz="1800" dirty="0"/>
              <a:t>Lõpetati 20  töölepingut (sh tähtajalised)</a:t>
            </a:r>
            <a:endParaRPr lang="et-EE" sz="1800" dirty="0">
              <a:solidFill>
                <a:srgbClr val="FF0000"/>
              </a:solidFill>
            </a:endParaRPr>
          </a:p>
          <a:p>
            <a:r>
              <a:rPr lang="et-EE" sz="1800" dirty="0"/>
              <a:t>Hetkel on asendustöötajaid 8 ( 7 lepingut osaajalised)</a:t>
            </a:r>
          </a:p>
          <a:p>
            <a:r>
              <a:rPr lang="et-EE" sz="1800" dirty="0"/>
              <a:t>Hetkel täitmata ametikohad:</a:t>
            </a:r>
          </a:p>
          <a:p>
            <a:pPr marL="0" indent="0">
              <a:buNone/>
            </a:pPr>
            <a:r>
              <a:rPr lang="et-EE" sz="1800" dirty="0"/>
              <a:t>      abiõpetaja – Pärnamäe maja 2,0 kohta</a:t>
            </a:r>
          </a:p>
          <a:p>
            <a:r>
              <a:rPr lang="et-EE" sz="1800" dirty="0"/>
              <a:t>Töötajaid kokku 184 (persona 03.09.2025). </a:t>
            </a:r>
          </a:p>
        </p:txBody>
      </p:sp>
    </p:spTree>
    <p:extLst>
      <p:ext uri="{BB962C8B-B14F-4D97-AF65-F5344CB8AC3E}">
        <p14:creationId xmlns:p14="http://schemas.microsoft.com/office/powerpoint/2010/main" val="3083018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t-EE" sz="3200" dirty="0"/>
              <a:t>Õpilõunad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 lnSpcReduction="10000"/>
          </a:bodyPr>
          <a:lstStyle/>
          <a:p>
            <a:r>
              <a:rPr lang="et-EE" sz="2000" dirty="0"/>
              <a:t>Astri maja, 29.10, Kristi </a:t>
            </a:r>
            <a:r>
              <a:rPr lang="et-EE" sz="2000" dirty="0" err="1"/>
              <a:t>Kirbits</a:t>
            </a:r>
            <a:r>
              <a:rPr lang="et-EE" sz="2000" dirty="0"/>
              <a:t>, Andra </a:t>
            </a:r>
            <a:r>
              <a:rPr lang="et-EE" sz="2000" dirty="0" err="1"/>
              <a:t>Puronen</a:t>
            </a:r>
            <a:r>
              <a:rPr lang="et-EE" sz="2000" dirty="0"/>
              <a:t>: </a:t>
            </a:r>
            <a:r>
              <a:rPr lang="fi-FI" sz="2000" dirty="0"/>
              <a:t>"</a:t>
            </a:r>
            <a:r>
              <a:rPr lang="fi-FI" sz="2000" dirty="0" err="1"/>
              <a:t>Kuidas</a:t>
            </a:r>
            <a:r>
              <a:rPr lang="fi-FI" sz="2000" dirty="0"/>
              <a:t> </a:t>
            </a:r>
            <a:r>
              <a:rPr lang="fi-FI" sz="2000" dirty="0" err="1"/>
              <a:t>võita</a:t>
            </a:r>
            <a:r>
              <a:rPr lang="fi-FI" sz="2000" dirty="0"/>
              <a:t> </a:t>
            </a:r>
            <a:r>
              <a:rPr lang="fi-FI" sz="2000" dirty="0" err="1"/>
              <a:t>laste</a:t>
            </a:r>
            <a:r>
              <a:rPr lang="fi-FI" sz="2000" dirty="0"/>
              <a:t> </a:t>
            </a:r>
            <a:r>
              <a:rPr lang="fi-FI" sz="2000" dirty="0" err="1"/>
              <a:t>tähelepanu</a:t>
            </a:r>
            <a:r>
              <a:rPr lang="fi-FI" sz="2000" dirty="0"/>
              <a:t> ja </a:t>
            </a:r>
            <a:r>
              <a:rPr lang="fi-FI" sz="2000" dirty="0" err="1"/>
              <a:t>arendada</a:t>
            </a:r>
            <a:r>
              <a:rPr lang="fi-FI" sz="2000" dirty="0"/>
              <a:t> </a:t>
            </a:r>
            <a:r>
              <a:rPr lang="fi-FI" sz="2000" dirty="0" err="1"/>
              <a:t>koostööoskuseid</a:t>
            </a:r>
            <a:r>
              <a:rPr lang="fi-FI" sz="2000" dirty="0"/>
              <a:t>?"</a:t>
            </a:r>
            <a:r>
              <a:rPr lang="et-EE" sz="2000" dirty="0"/>
              <a:t> </a:t>
            </a:r>
          </a:p>
          <a:p>
            <a:r>
              <a:rPr lang="et-EE" sz="2000" dirty="0"/>
              <a:t>Päikeseratta maja, 05.11, Tiina Naarits-Linn: "Generatsioonide mõistmine suhtluses„</a:t>
            </a:r>
          </a:p>
          <a:p>
            <a:r>
              <a:rPr lang="et-EE" sz="2000" dirty="0"/>
              <a:t>Karulaugu maja, 08.01, </a:t>
            </a:r>
            <a:r>
              <a:rPr lang="et-EE" sz="2000" dirty="0" err="1"/>
              <a:t>Käll</a:t>
            </a:r>
            <a:r>
              <a:rPr lang="et-EE" sz="2000" dirty="0"/>
              <a:t> Kruusmägi: „Viimsi </a:t>
            </a:r>
            <a:r>
              <a:rPr lang="et-EE" sz="2000" dirty="0" err="1"/>
              <a:t>Teraapakeskuse</a:t>
            </a:r>
            <a:r>
              <a:rPr lang="et-EE" sz="2000" dirty="0"/>
              <a:t> tutvustus. Muusikateraapia olemus ja  inspireerivad võtted, mida lasteaiatöös kasutada“</a:t>
            </a:r>
          </a:p>
          <a:p>
            <a:r>
              <a:rPr lang="et-EE" sz="2000" dirty="0"/>
              <a:t>Leppneeme maja, 28.01, Kerli Noormänd-</a:t>
            </a:r>
            <a:r>
              <a:rPr lang="et-EE" sz="2000" dirty="0" err="1"/>
              <a:t>Sinimeri</a:t>
            </a:r>
            <a:r>
              <a:rPr lang="et-EE" sz="2000" dirty="0"/>
              <a:t>: „Kogemusi õppereisilt Hollandisse“</a:t>
            </a:r>
          </a:p>
          <a:p>
            <a:r>
              <a:rPr lang="et-EE" sz="2000" dirty="0"/>
              <a:t>Randvere maja, 27.02, Viimsi vallavalitsuse sotsiaal-ja tervishoiuosakond: „Lastekaitse koostöö </a:t>
            </a:r>
            <a:r>
              <a:rPr lang="et-EE" sz="2000" dirty="0" err="1"/>
              <a:t>lateaiaga</a:t>
            </a:r>
            <a:r>
              <a:rPr lang="et-EE" sz="2000" dirty="0"/>
              <a:t>“</a:t>
            </a:r>
          </a:p>
          <a:p>
            <a:r>
              <a:rPr lang="et-EE" sz="2000" dirty="0"/>
              <a:t>Uus- </a:t>
            </a:r>
            <a:r>
              <a:rPr lang="et-EE" sz="2000" dirty="0" err="1"/>
              <a:t>Pärtle</a:t>
            </a:r>
            <a:r>
              <a:rPr lang="et-EE" sz="2000" dirty="0"/>
              <a:t> maja, 11.03, Imago suhteterapeut Kairi </a:t>
            </a:r>
            <a:r>
              <a:rPr lang="et-EE" sz="2000" dirty="0" err="1"/>
              <a:t>Tozen</a:t>
            </a:r>
            <a:r>
              <a:rPr lang="et-EE" sz="2000" dirty="0"/>
              <a:t>- </a:t>
            </a:r>
            <a:r>
              <a:rPr lang="et-EE" sz="2000" dirty="0" err="1"/>
              <a:t>Pütsepp</a:t>
            </a:r>
            <a:r>
              <a:rPr lang="et-EE" sz="2000" dirty="0"/>
              <a:t>: “Suhete loomise ja hoidmise nippe- Teadliku suhted“</a:t>
            </a:r>
          </a:p>
          <a:p>
            <a:r>
              <a:rPr lang="et-EE" sz="2000" dirty="0"/>
              <a:t>Pargi maja, 07.04, Mari Roos: „Alexanderi tehnikast ja hääleseade“</a:t>
            </a:r>
          </a:p>
          <a:p>
            <a:r>
              <a:rPr lang="et-EE" sz="2000" dirty="0"/>
              <a:t>Laanelinnu maja, 15.05, </a:t>
            </a:r>
            <a:r>
              <a:rPr lang="et-EE" sz="2000" dirty="0" err="1"/>
              <a:t>Meego</a:t>
            </a:r>
            <a:r>
              <a:rPr lang="et-EE" sz="2000" dirty="0"/>
              <a:t> Remmel: "Enesearengust sotsiaaleetilistes voorustes"</a:t>
            </a:r>
            <a:br>
              <a:rPr lang="et-EE" sz="2000" dirty="0"/>
            </a:br>
            <a:endParaRPr lang="et-EE" sz="2000" dirty="0"/>
          </a:p>
          <a:p>
            <a:endParaRPr lang="et-EE" sz="2000" dirty="0"/>
          </a:p>
          <a:p>
            <a:endParaRPr lang="et-EE" sz="2000" dirty="0"/>
          </a:p>
        </p:txBody>
      </p:sp>
    </p:spTree>
    <p:extLst>
      <p:ext uri="{BB962C8B-B14F-4D97-AF65-F5344CB8AC3E}">
        <p14:creationId xmlns:p14="http://schemas.microsoft.com/office/powerpoint/2010/main" val="3699210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t-EE" dirty="0"/>
              <a:t>Veel möödunud õppeaastast…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20000"/>
          </a:bodyPr>
          <a:lstStyle/>
          <a:p>
            <a:r>
              <a:rPr lang="et-EE" sz="2000" dirty="0"/>
              <a:t>Haridusorganisatsiooni atraktiivsuse programm, Signe </a:t>
            </a:r>
            <a:r>
              <a:rPr lang="et-EE" sz="2000" dirty="0" err="1"/>
              <a:t>Ventsel</a:t>
            </a:r>
            <a:endParaRPr lang="et-EE" sz="2000" dirty="0"/>
          </a:p>
          <a:p>
            <a:r>
              <a:rPr lang="et-EE" sz="2000" dirty="0"/>
              <a:t>Meeskonnaüritused jaanuaris ja augustis</a:t>
            </a:r>
          </a:p>
          <a:p>
            <a:r>
              <a:rPr lang="et-EE" sz="2000" dirty="0"/>
              <a:t>Värbamisstrateegia</a:t>
            </a:r>
          </a:p>
          <a:p>
            <a:r>
              <a:rPr lang="et-EE" sz="2000" dirty="0"/>
              <a:t>MLA Viimsi Lasteaiad tutvustavad videod</a:t>
            </a:r>
          </a:p>
          <a:p>
            <a:r>
              <a:rPr lang="et-EE" sz="2000" dirty="0" err="1"/>
              <a:t>Tauri</a:t>
            </a:r>
            <a:r>
              <a:rPr lang="et-EE" sz="2000" dirty="0"/>
              <a:t> Tallermaa koolitus</a:t>
            </a:r>
          </a:p>
          <a:p>
            <a:r>
              <a:rPr lang="et-EE" sz="2000" dirty="0"/>
              <a:t>Ilona </a:t>
            </a:r>
            <a:r>
              <a:rPr lang="et-EE" sz="2000" dirty="0" err="1"/>
              <a:t>Sillak</a:t>
            </a:r>
            <a:r>
              <a:rPr lang="et-EE" sz="2000" dirty="0"/>
              <a:t> koolitus „Meeskonnatöö lasteaias“</a:t>
            </a:r>
          </a:p>
          <a:p>
            <a:r>
              <a:rPr lang="et-EE" sz="2000" dirty="0"/>
              <a:t>Väljasõit Viljandisse</a:t>
            </a:r>
          </a:p>
          <a:p>
            <a:r>
              <a:rPr lang="et-EE" sz="2000" dirty="0"/>
              <a:t>Tervistedendavad üritused (laternamatk, uisutamine, mälumäng, bowling)</a:t>
            </a:r>
          </a:p>
          <a:p>
            <a:r>
              <a:rPr lang="et-EE" sz="2000" dirty="0"/>
              <a:t>SF4C pronkstaseme tunnustus</a:t>
            </a:r>
          </a:p>
          <a:p>
            <a:r>
              <a:rPr lang="et-EE" sz="2000" dirty="0"/>
              <a:t>MLA Viimsi Lasteaiad kogemuste jagaja (Saku valla lasteaedade juhid ja KOV ametnikud, Tallinna Haridusamet)</a:t>
            </a:r>
          </a:p>
          <a:p>
            <a:r>
              <a:rPr lang="et-EE" sz="2000" dirty="0"/>
              <a:t>Projektipartnerite vastuvõtt Prantsusmaalt</a:t>
            </a:r>
          </a:p>
          <a:p>
            <a:r>
              <a:rPr lang="et-EE" sz="2000" dirty="0"/>
              <a:t>MLA </a:t>
            </a:r>
            <a:r>
              <a:rPr lang="et-EE" sz="2000" dirty="0" err="1"/>
              <a:t>Vimsi</a:t>
            </a:r>
            <a:r>
              <a:rPr lang="et-EE" sz="2000" dirty="0"/>
              <a:t> Lasteaiad laulupäev</a:t>
            </a:r>
          </a:p>
          <a:p>
            <a:r>
              <a:rPr lang="et-EE" sz="2000" dirty="0"/>
              <a:t>Külas Rakvere Rohuaia lasteaed</a:t>
            </a:r>
          </a:p>
          <a:p>
            <a:r>
              <a:rPr lang="et-EE" sz="2000" dirty="0" err="1"/>
              <a:t>Esmaabkoolitused</a:t>
            </a:r>
            <a:endParaRPr lang="et-EE" sz="2000" dirty="0"/>
          </a:p>
          <a:p>
            <a:r>
              <a:rPr lang="et-EE" sz="2000" dirty="0"/>
              <a:t>Tuletõrjeõppused</a:t>
            </a:r>
          </a:p>
          <a:p>
            <a:r>
              <a:rPr lang="et-EE" sz="2000" dirty="0"/>
              <a:t>Vaikuseminutid</a:t>
            </a:r>
          </a:p>
          <a:p>
            <a:endParaRPr lang="et-EE" sz="2000" dirty="0"/>
          </a:p>
          <a:p>
            <a:endParaRPr lang="et-EE" sz="2000" dirty="0"/>
          </a:p>
        </p:txBody>
      </p:sp>
    </p:spTree>
    <p:extLst>
      <p:ext uri="{BB962C8B-B14F-4D97-AF65-F5344CB8AC3E}">
        <p14:creationId xmlns:p14="http://schemas.microsoft.com/office/powerpoint/2010/main" val="846511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16230</TotalTime>
  <Words>1156</Words>
  <Application>Microsoft Office PowerPoint</Application>
  <PresentationFormat>On-screen Show (4:3)</PresentationFormat>
  <Paragraphs>176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Comic Sans MS</vt:lpstr>
      <vt:lpstr>Office Theme</vt:lpstr>
      <vt:lpstr>Acrobat Document</vt:lpstr>
      <vt:lpstr>MLA Viimsi Lasteaiad üldhoolekogu 8. jaanuar 2026</vt:lpstr>
      <vt:lpstr>Päevakord:  1) Üldhoolekogu tutvustus, esimehe valimine - Maie Roos 2) Toitlustamisega seonduvad küsimused/ettepanekud - Eveli Reinaru 3) MLA Viimsi Lasteaiad 2024/2025 õ-a analüüs/kokkuvõte - Maie Roos 4) MLA Viimsi Lasteaiad tugiteenused/tugisüsteem - Kerli Noormänd-Sinimeri  5) Tagasiside majadest 6) Ettepanekud ja küsimused  </vt:lpstr>
      <vt:lpstr>PowerPoint Presentation</vt:lpstr>
      <vt:lpstr>PowerPoint Presentation</vt:lpstr>
      <vt:lpstr>Laste arvud/rühmad</vt:lpstr>
      <vt:lpstr> 2025 teostatud parendustööd </vt:lpstr>
      <vt:lpstr>Personal</vt:lpstr>
      <vt:lpstr>Õpilõunad</vt:lpstr>
      <vt:lpstr>Veel möödunud õppeaastast…</vt:lpstr>
      <vt:lpstr>MLA Viimsi Lasteaiad  2025/2026 õppeaasta teema ja eesmärgid (1):</vt:lpstr>
      <vt:lpstr>MLA Viimsi Lasteaiad  2025/2026 õppeaasta teema ja eesmärgid (2):</vt:lpstr>
      <vt:lpstr>PowerPoint Presentation</vt:lpstr>
      <vt:lpstr>PowerPoint Presentation</vt:lpstr>
      <vt:lpstr>PowerPoint Presentation</vt:lpstr>
      <vt:lpstr>Komplekteerimine 2026-2027 õ/a (1)</vt:lpstr>
      <vt:lpstr>Komplekteerimine 2026-2027 õ/a (2)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ESITLUS … 2013</dc:title>
  <dc:creator>Striida</dc:creator>
  <cp:lastModifiedBy>Maie Roos</cp:lastModifiedBy>
  <cp:revision>955</cp:revision>
  <cp:lastPrinted>2020-10-08T13:40:54Z</cp:lastPrinted>
  <dcterms:created xsi:type="dcterms:W3CDTF">2013-10-29T16:34:57Z</dcterms:created>
  <dcterms:modified xsi:type="dcterms:W3CDTF">2026-01-20T07:27:00Z</dcterms:modified>
</cp:coreProperties>
</file>